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273" r:id="rId6"/>
    <p:sldId id="283" r:id="rId7"/>
    <p:sldId id="288" r:id="rId8"/>
    <p:sldId id="292" r:id="rId9"/>
    <p:sldId id="291" r:id="rId10"/>
    <p:sldId id="297" r:id="rId11"/>
    <p:sldId id="290" r:id="rId12"/>
    <p:sldId id="298" r:id="rId13"/>
    <p:sldId id="289" r:id="rId14"/>
    <p:sldId id="276" r:id="rId15"/>
    <p:sldId id="294" r:id="rId16"/>
    <p:sldId id="287" r:id="rId17"/>
    <p:sldId id="293" r:id="rId18"/>
    <p:sldId id="295" r:id="rId19"/>
    <p:sldId id="296" r:id="rId20"/>
    <p:sldId id="299" r:id="rId21"/>
    <p:sldId id="278" r:id="rId22"/>
    <p:sldId id="300" r:id="rId23"/>
    <p:sldId id="284" r:id="rId24"/>
    <p:sldId id="285" r:id="rId25"/>
    <p:sldId id="301" r:id="rId26"/>
    <p:sldId id="28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B8AE55A0-88DB-44F8-9E71-882C6BFF5295}" type="datetimeFigureOut">
              <a:rPr lang="en-US" smtClean="0"/>
              <a:t>09/05/2018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a:solidFill>
                  <a:schemeClr val="tx1"/>
                </a:solidFill>
              </a:rPr>
              <a:t>Washoe County </a:t>
            </a:r>
            <a:r>
              <a:rPr lang="en-US" sz="2800" b="1" i="1" dirty="0">
                <a:solidFill>
                  <a:schemeClr val="tx1"/>
                </a:solidFill>
              </a:rPr>
              <a:t>Board of Adjustment </a:t>
            </a:r>
          </a:p>
          <a:p>
            <a:pPr>
              <a:spcBef>
                <a:spcPts val="0"/>
              </a:spcBef>
            </a:pPr>
            <a:r>
              <a:rPr lang="en-US" sz="2400" b="1" i="1" dirty="0" smtClean="0">
                <a:solidFill>
                  <a:schemeClr val="tx1"/>
                </a:solidFill>
              </a:rPr>
              <a:t>September 6, 2018</a:t>
            </a:r>
          </a:p>
        </p:txBody>
      </p:sp>
      <p:sp>
        <p:nvSpPr>
          <p:cNvPr id="4" name="Title 3"/>
          <p:cNvSpPr>
            <a:spLocks noGrp="1"/>
          </p:cNvSpPr>
          <p:nvPr>
            <p:ph type="ctrTitle"/>
          </p:nvPr>
        </p:nvSpPr>
        <p:spPr>
          <a:xfrm>
            <a:off x="152400" y="1066800"/>
            <a:ext cx="8686800" cy="1295400"/>
          </a:xfrm>
        </p:spPr>
        <p:txBody>
          <a:bodyPr/>
          <a:lstStyle/>
          <a:p>
            <a:r>
              <a:rPr lang="en-US" sz="4000" dirty="0" smtClean="0">
                <a:solidFill>
                  <a:schemeClr val="tx1"/>
                </a:solidFill>
              </a:rPr>
              <a:t>WSUP18-0016 The Club at </a:t>
            </a:r>
            <a:r>
              <a:rPr lang="en-US" sz="4000" dirty="0" err="1" smtClean="0">
                <a:solidFill>
                  <a:schemeClr val="tx1"/>
                </a:solidFill>
              </a:rPr>
              <a:t>ArrowCreek</a:t>
            </a:r>
            <a:r>
              <a:rPr lang="en-US" sz="4000" dirty="0" smtClean="0">
                <a:solidFill>
                  <a:schemeClr val="tx1"/>
                </a:solidFill>
              </a:rPr>
              <a:t> </a:t>
            </a:r>
            <a:r>
              <a:rPr lang="en-US" sz="4000" dirty="0" smtClean="0">
                <a:solidFill>
                  <a:schemeClr val="tx1"/>
                </a:solidFill>
              </a:rPr>
              <a:t>Grading </a:t>
            </a:r>
            <a:endParaRPr lang="en-US" sz="4000" dirty="0">
              <a:solidFill>
                <a:schemeClr val="tx1"/>
              </a:solidFill>
            </a:endParaRPr>
          </a:p>
        </p:txBody>
      </p:sp>
      <p:pic>
        <p:nvPicPr>
          <p:cNvPr id="3074" name="Picture 2" descr="P:\Community Development Department\Boards and Commissions\Board of Adjustment\BOA Cases\2018 Cases\WSUP18-0016 Club at Arrowcreek\photos\IMG_04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851" b="31191"/>
          <a:stretch/>
        </p:blipFill>
        <p:spPr bwMode="auto">
          <a:xfrm>
            <a:off x="0" y="2286000"/>
            <a:ext cx="9144000" cy="267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6271" t="3" r="-1" b="22515"/>
          <a:stretch/>
        </p:blipFill>
        <p:spPr bwMode="auto">
          <a:xfrm rot="16200000">
            <a:off x="1028702" y="190499"/>
            <a:ext cx="6705600" cy="632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969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applicant will be re-grading and re-contouring the project area to accommodate for the new outdoor sports and recreation facilities</a:t>
            </a:r>
            <a:r>
              <a:rPr lang="en-US" dirty="0" smtClean="0"/>
              <a:t>.</a:t>
            </a:r>
          </a:p>
          <a:p>
            <a:r>
              <a:rPr lang="en-US" dirty="0" smtClean="0"/>
              <a:t>The </a:t>
            </a:r>
            <a:r>
              <a:rPr lang="en-US" dirty="0"/>
              <a:t>grading </a:t>
            </a:r>
            <a:r>
              <a:rPr lang="en-US" dirty="0" smtClean="0"/>
              <a:t>on the site does meets the requirement for a special use </a:t>
            </a:r>
            <a:r>
              <a:rPr lang="en-US" dirty="0" smtClean="0"/>
              <a:t>permit.</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303883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endParaRPr lang="en-US" dirty="0"/>
          </a:p>
        </p:txBody>
      </p:sp>
      <p:pic>
        <p:nvPicPr>
          <p:cNvPr id="4" name="Picture 3"/>
          <p:cNvPicPr/>
          <p:nvPr/>
        </p:nvPicPr>
        <p:blipFill>
          <a:blip r:embed="rId2"/>
          <a:stretch>
            <a:fillRect/>
          </a:stretch>
        </p:blipFill>
        <p:spPr>
          <a:xfrm>
            <a:off x="976423" y="152400"/>
            <a:ext cx="8153400"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108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41" y="152400"/>
            <a:ext cx="9167841" cy="581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67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Fill </a:t>
            </a:r>
            <a:r>
              <a:rPr lang="en-US" dirty="0"/>
              <a:t>will be required </a:t>
            </a:r>
            <a:r>
              <a:rPr lang="en-US" dirty="0" smtClean="0"/>
              <a:t>around the pool and pool building and a retaining wall will be needed for the path leading to the pool area. </a:t>
            </a:r>
          </a:p>
          <a:p>
            <a:r>
              <a:rPr lang="en-US" dirty="0" smtClean="0"/>
              <a:t>33,100 </a:t>
            </a:r>
            <a:r>
              <a:rPr lang="en-US" dirty="0"/>
              <a:t>cubic yards will be excavated and </a:t>
            </a:r>
            <a:r>
              <a:rPr lang="en-US" dirty="0" smtClean="0"/>
              <a:t>29,800 </a:t>
            </a:r>
            <a:r>
              <a:rPr lang="en-US" dirty="0"/>
              <a:t>cubic yards will be filled </a:t>
            </a:r>
            <a:endParaRPr lang="en-US" dirty="0" smtClean="0"/>
          </a:p>
          <a:p>
            <a:r>
              <a:rPr lang="en-US" dirty="0" smtClean="0"/>
              <a:t>There will be  3,300 </a:t>
            </a:r>
            <a:r>
              <a:rPr lang="en-US" dirty="0"/>
              <a:t>cubic yards of excess </a:t>
            </a:r>
            <a:r>
              <a:rPr lang="en-US" dirty="0" smtClean="0"/>
              <a:t>material which will </a:t>
            </a:r>
            <a:r>
              <a:rPr lang="en-US" dirty="0"/>
              <a:t>be balanced on site and no material is expected to be exported or imported, except possibly for structural fill material needed around the pool area.  </a:t>
            </a:r>
            <a:endParaRPr lang="en-US" dirty="0" smtClean="0"/>
          </a:p>
        </p:txBody>
      </p:sp>
      <p:sp>
        <p:nvSpPr>
          <p:cNvPr id="3" name="Title 2"/>
          <p:cNvSpPr>
            <a:spLocks noGrp="1"/>
          </p:cNvSpPr>
          <p:nvPr>
            <p:ph type="title"/>
          </p:nvPr>
        </p:nvSpPr>
        <p:spPr>
          <a:xfrm>
            <a:off x="1219200" y="76200"/>
            <a:ext cx="7543800" cy="762000"/>
          </a:xfrm>
        </p:spPr>
        <p:txBody>
          <a:bodyPr/>
          <a:lstStyle/>
          <a:p>
            <a:r>
              <a:rPr lang="en-US" dirty="0" smtClean="0"/>
              <a:t>Analysis</a:t>
            </a:r>
            <a:endParaRPr lang="en-US" dirty="0"/>
          </a:p>
        </p:txBody>
      </p:sp>
    </p:spTree>
    <p:extLst>
      <p:ext uri="{BB962C8B-B14F-4D97-AF65-F5344CB8AC3E}">
        <p14:creationId xmlns:p14="http://schemas.microsoft.com/office/powerpoint/2010/main" val="268253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4267200"/>
          </a:xfrm>
        </p:spPr>
        <p:txBody>
          <a:bodyPr>
            <a:normAutofit/>
          </a:bodyPr>
          <a:lstStyle/>
          <a:p>
            <a:r>
              <a:rPr lang="en-US" dirty="0"/>
              <a:t>The applicant is also requesting a modification of the </a:t>
            </a:r>
            <a:r>
              <a:rPr lang="en-US" dirty="0" smtClean="0"/>
              <a:t>requirement concerning </a:t>
            </a:r>
            <a:r>
              <a:rPr lang="en-US" dirty="0"/>
              <a:t>the exposed finished grade of slopes greater than 10 feet in height</a:t>
            </a:r>
            <a:r>
              <a:rPr lang="en-US" dirty="0" smtClean="0"/>
              <a:t>.</a:t>
            </a:r>
          </a:p>
          <a:p>
            <a:r>
              <a:rPr lang="en-US" dirty="0" smtClean="0"/>
              <a:t>The Board may consider and grant varying </a:t>
            </a:r>
            <a:r>
              <a:rPr lang="en-US" dirty="0"/>
              <a:t>of standards </a:t>
            </a:r>
            <a:r>
              <a:rPr lang="en-US" dirty="0" smtClean="0"/>
              <a:t>as </a:t>
            </a:r>
            <a:r>
              <a:rPr lang="en-US" dirty="0"/>
              <a:t>a component of this special use permit application.</a:t>
            </a:r>
          </a:p>
          <a:p>
            <a:endParaRPr lang="en-US" dirty="0"/>
          </a:p>
        </p:txBody>
      </p:sp>
      <p:sp>
        <p:nvSpPr>
          <p:cNvPr id="3" name="Title 2"/>
          <p:cNvSpPr>
            <a:spLocks noGrp="1"/>
          </p:cNvSpPr>
          <p:nvPr>
            <p:ph type="title"/>
          </p:nvPr>
        </p:nvSpPr>
        <p:spPr>
          <a:xfrm>
            <a:off x="1219200" y="76200"/>
            <a:ext cx="7620000" cy="838200"/>
          </a:xfrm>
        </p:spPr>
        <p:txBody>
          <a:bodyPr/>
          <a:lstStyle/>
          <a:p>
            <a:r>
              <a:rPr lang="en-US" dirty="0" smtClean="0"/>
              <a:t>Analysis</a:t>
            </a:r>
            <a:endParaRPr lang="en-US" dirty="0"/>
          </a:p>
        </p:txBody>
      </p:sp>
    </p:spTree>
    <p:extLst>
      <p:ext uri="{BB962C8B-B14F-4D97-AF65-F5344CB8AC3E}">
        <p14:creationId xmlns:p14="http://schemas.microsoft.com/office/powerpoint/2010/main" val="69910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4495800"/>
          </a:xfrm>
        </p:spPr>
        <p:txBody>
          <a:bodyPr>
            <a:normAutofit fontScale="92500"/>
          </a:bodyPr>
          <a:lstStyle/>
          <a:p>
            <a:r>
              <a:rPr lang="en-US" dirty="0" smtClean="0"/>
              <a:t>The applicant indicates that no improvements are </a:t>
            </a:r>
            <a:r>
              <a:rPr lang="en-US" dirty="0" smtClean="0"/>
              <a:t>needed </a:t>
            </a:r>
            <a:r>
              <a:rPr lang="en-US" dirty="0" smtClean="0"/>
              <a:t>to the roadways or parking area- more parking for golf </a:t>
            </a:r>
            <a:r>
              <a:rPr lang="en-US" dirty="0" smtClean="0"/>
              <a:t>carts, </a:t>
            </a:r>
            <a:r>
              <a:rPr lang="en-US" dirty="0" smtClean="0"/>
              <a:t>is </a:t>
            </a:r>
            <a:r>
              <a:rPr lang="en-US" dirty="0" smtClean="0"/>
              <a:t>proposed.</a:t>
            </a:r>
            <a:endParaRPr lang="en-US" dirty="0" smtClean="0"/>
          </a:p>
          <a:p>
            <a:r>
              <a:rPr lang="en-US" dirty="0" smtClean="0"/>
              <a:t>The site has </a:t>
            </a:r>
            <a:r>
              <a:rPr lang="en-US" dirty="0" smtClean="0"/>
              <a:t>significant </a:t>
            </a:r>
            <a:r>
              <a:rPr lang="en-US" dirty="0" smtClean="0"/>
              <a:t>landscaping and meets code, however landscaping will be added as </a:t>
            </a:r>
            <a:r>
              <a:rPr lang="en-US" dirty="0" smtClean="0"/>
              <a:t>needed </a:t>
            </a:r>
            <a:r>
              <a:rPr lang="en-US" dirty="0" smtClean="0"/>
              <a:t>around the new recreational </a:t>
            </a:r>
            <a:r>
              <a:rPr lang="en-US" dirty="0" smtClean="0"/>
              <a:t>facilities.</a:t>
            </a:r>
            <a:endParaRPr lang="en-US" dirty="0" smtClean="0"/>
          </a:p>
          <a:p>
            <a:r>
              <a:rPr lang="en-US" dirty="0" smtClean="0"/>
              <a:t>The applicant has worked </a:t>
            </a:r>
            <a:r>
              <a:rPr lang="en-US" dirty="0"/>
              <a:t>to lessen any impacts </a:t>
            </a:r>
            <a:r>
              <a:rPr lang="en-US" dirty="0" smtClean="0"/>
              <a:t>with surrounding residential neighbors including </a:t>
            </a:r>
            <a:r>
              <a:rPr lang="en-US" dirty="0"/>
              <a:t>blocking views, </a:t>
            </a:r>
            <a:r>
              <a:rPr lang="en-US" dirty="0" smtClean="0"/>
              <a:t>noise, </a:t>
            </a:r>
            <a:r>
              <a:rPr lang="en-US" dirty="0"/>
              <a:t>and </a:t>
            </a:r>
            <a:r>
              <a:rPr lang="en-US" dirty="0" smtClean="0"/>
              <a:t>lighting.</a:t>
            </a:r>
            <a:endParaRPr lang="en-US" dirty="0"/>
          </a:p>
        </p:txBody>
      </p:sp>
      <p:sp>
        <p:nvSpPr>
          <p:cNvPr id="3" name="Title 2"/>
          <p:cNvSpPr>
            <a:spLocks noGrp="1"/>
          </p:cNvSpPr>
          <p:nvPr>
            <p:ph type="title"/>
          </p:nvPr>
        </p:nvSpPr>
        <p:spPr/>
        <p:txBody>
          <a:bodyPr/>
          <a:lstStyle/>
          <a:p>
            <a:r>
              <a:rPr lang="en-US" dirty="0" smtClean="0"/>
              <a:t>Analysis</a:t>
            </a:r>
            <a:endParaRPr lang="en-US" dirty="0"/>
          </a:p>
        </p:txBody>
      </p:sp>
    </p:spTree>
    <p:extLst>
      <p:ext uri="{BB962C8B-B14F-4D97-AF65-F5344CB8AC3E}">
        <p14:creationId xmlns:p14="http://schemas.microsoft.com/office/powerpoint/2010/main" val="53391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&amp; CAB</a:t>
            </a:r>
            <a:endParaRPr lang="en-US" dirty="0"/>
          </a:p>
        </p:txBody>
      </p:sp>
      <p:sp>
        <p:nvSpPr>
          <p:cNvPr id="4" name="Content Placeholder 3"/>
          <p:cNvSpPr>
            <a:spLocks noGrp="1"/>
          </p:cNvSpPr>
          <p:nvPr>
            <p:ph idx="1"/>
          </p:nvPr>
        </p:nvSpPr>
        <p:spPr/>
        <p:txBody>
          <a:bodyPr/>
          <a:lstStyle/>
          <a:p>
            <a:r>
              <a:rPr lang="en-US" dirty="0" smtClean="0"/>
              <a:t>Notices were </a:t>
            </a:r>
            <a:r>
              <a:rPr lang="en-US" dirty="0"/>
              <a:t>sent to </a:t>
            </a:r>
            <a:r>
              <a:rPr lang="en-US" dirty="0" smtClean="0"/>
              <a:t>294 </a:t>
            </a:r>
            <a:r>
              <a:rPr lang="en-US" dirty="0"/>
              <a:t>affected property </a:t>
            </a:r>
            <a:r>
              <a:rPr lang="en-US" dirty="0" smtClean="0"/>
              <a:t>owners.</a:t>
            </a:r>
            <a:endParaRPr lang="en-US" dirty="0"/>
          </a:p>
          <a:p>
            <a:r>
              <a:rPr lang="en-US" dirty="0" smtClean="0"/>
              <a:t>The South Truckee Meadows/Washoe Valley CAB reviewed the application on August 2, 2018 and recommended to approve the </a:t>
            </a:r>
            <a:r>
              <a:rPr lang="en-US" dirty="0" smtClean="0"/>
              <a:t>project.</a:t>
            </a:r>
            <a:endParaRPr lang="en-US" dirty="0" smtClean="0"/>
          </a:p>
          <a:p>
            <a:endParaRPr lang="en-US" dirty="0"/>
          </a:p>
        </p:txBody>
      </p:sp>
    </p:spTree>
    <p:extLst>
      <p:ext uri="{BB962C8B-B14F-4D97-AF65-F5344CB8AC3E}">
        <p14:creationId xmlns:p14="http://schemas.microsoft.com/office/powerpoint/2010/main" val="340672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descr="P:\Community Development Department\Boards and Commissions\Board of Adjustment\BOA Cases\2018 Cases\WSUP18-0016 Club at Arrowcreek\Exhibits\Exhibit E - Noticing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18" y="0"/>
            <a:ext cx="5299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6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8 </a:t>
            </a:r>
            <a:r>
              <a:rPr lang="en-US" dirty="0"/>
              <a:t>of the </a:t>
            </a:r>
            <a:r>
              <a:rPr lang="en-US" dirty="0" smtClean="0"/>
              <a:t>11 </a:t>
            </a:r>
            <a:r>
              <a:rPr lang="en-US" dirty="0"/>
              <a:t>reviewing agencies provided comments and </a:t>
            </a:r>
            <a:r>
              <a:rPr lang="en-US" dirty="0" smtClean="0"/>
              <a:t>5 </a:t>
            </a:r>
            <a:r>
              <a:rPr lang="en-US" dirty="0"/>
              <a:t>with </a:t>
            </a:r>
            <a:r>
              <a:rPr lang="en-US" dirty="0" smtClean="0"/>
              <a:t>conditions, which are included in your staff </a:t>
            </a:r>
            <a:r>
              <a:rPr lang="en-US" dirty="0" smtClean="0"/>
              <a:t>report.</a:t>
            </a:r>
            <a:endParaRPr lang="en-US" dirty="0"/>
          </a:p>
        </p:txBody>
      </p:sp>
    </p:spTree>
    <p:extLst>
      <p:ext uri="{BB962C8B-B14F-4D97-AF65-F5344CB8AC3E}">
        <p14:creationId xmlns:p14="http://schemas.microsoft.com/office/powerpoint/2010/main" val="208388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smtClean="0"/>
              <a:t>Request</a:t>
            </a:r>
            <a:endParaRPr lang="en-US" dirty="0"/>
          </a:p>
        </p:txBody>
      </p:sp>
      <p:sp>
        <p:nvSpPr>
          <p:cNvPr id="4" name="Content Placeholder 3"/>
          <p:cNvSpPr>
            <a:spLocks noGrp="1"/>
          </p:cNvSpPr>
          <p:nvPr>
            <p:ph idx="1"/>
          </p:nvPr>
        </p:nvSpPr>
        <p:spPr>
          <a:xfrm>
            <a:off x="228600" y="1066800"/>
            <a:ext cx="8458200" cy="4724400"/>
          </a:xfrm>
        </p:spPr>
        <p:txBody>
          <a:bodyPr>
            <a:normAutofit/>
          </a:bodyPr>
          <a:lstStyle/>
          <a:p>
            <a:pPr marL="0" indent="0">
              <a:buNone/>
            </a:pPr>
            <a:r>
              <a:rPr lang="en-US" dirty="0"/>
              <a:t>The application is requesting </a:t>
            </a:r>
            <a:r>
              <a:rPr lang="en-US" dirty="0" smtClean="0"/>
              <a:t>a </a:t>
            </a:r>
            <a:r>
              <a:rPr lang="en-US" dirty="0"/>
              <a:t>special use permit to allow for the expansion of outdoor sports and recreation uses on the </a:t>
            </a:r>
            <a:r>
              <a:rPr lang="en-US" dirty="0" smtClean="0"/>
              <a:t>property</a:t>
            </a:r>
            <a:r>
              <a:rPr lang="en-US" dirty="0"/>
              <a:t>, including a pool and pool </a:t>
            </a:r>
            <a:r>
              <a:rPr lang="en-US" dirty="0" smtClean="0"/>
              <a:t>building </a:t>
            </a:r>
            <a:r>
              <a:rPr lang="en-US" dirty="0"/>
              <a:t>with a commercial kitchen and indoor seating, a golf practice area, putting green, chipping green, bocce ball courts, outdoor fitness area, members patio, golf practice area, expand the driving range and adding more area for golf cart parking. </a:t>
            </a:r>
            <a:endParaRPr lang="en-US" dirty="0" smtClean="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852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sz="3600" dirty="0"/>
              <a:t>Special Use Permit  </a:t>
            </a:r>
            <a:r>
              <a:rPr lang="en-US" sz="3600" dirty="0" smtClean="0"/>
              <a:t>Findings</a:t>
            </a:r>
            <a:endParaRPr lang="en-US" sz="3600" dirty="0"/>
          </a:p>
        </p:txBody>
      </p:sp>
      <p:sp>
        <p:nvSpPr>
          <p:cNvPr id="4" name="Content Placeholder 3"/>
          <p:cNvSpPr>
            <a:spLocks noGrp="1"/>
          </p:cNvSpPr>
          <p:nvPr>
            <p:ph idx="1"/>
          </p:nvPr>
        </p:nvSpPr>
        <p:spPr>
          <a:xfrm>
            <a:off x="0" y="990600"/>
            <a:ext cx="9144000" cy="4876800"/>
          </a:xfrm>
        </p:spPr>
        <p:txBody>
          <a:bodyPr>
            <a:noAutofit/>
          </a:bodyPr>
          <a:lstStyle/>
          <a:p>
            <a:pPr marL="0" indent="0" fontAlgn="base" hangingPunct="0">
              <a:buNone/>
            </a:pPr>
            <a:r>
              <a:rPr lang="en-US" sz="2000" dirty="0"/>
              <a:t>1. </a:t>
            </a:r>
            <a:r>
              <a:rPr lang="en-US" sz="2000" u="sng" dirty="0"/>
              <a:t>Consistency.</a:t>
            </a:r>
            <a:r>
              <a:rPr lang="en-US" sz="2000" dirty="0"/>
              <a:t>  That the proposed use is consistent with the action programs, policies, standards and maps of the Master Plan and the Southwest Area Plan.</a:t>
            </a:r>
          </a:p>
          <a:p>
            <a:pPr marL="0" indent="0" fontAlgn="base" hangingPunct="0">
              <a:buNone/>
            </a:pPr>
            <a:r>
              <a:rPr lang="en-US" sz="2000" dirty="0"/>
              <a:t>2. </a:t>
            </a:r>
            <a:r>
              <a:rPr lang="en-US" sz="2000" u="sng" dirty="0"/>
              <a:t>Improvements.</a:t>
            </a:r>
            <a:r>
              <a:rPr lang="en-US" sz="2000" dirty="0"/>
              <a:t>  That adequate utilities, roadway improvements, sanitation, water supply, drainage, and other necessary facilities have been provided, the proposed improvements are properly related to existing and proposed roadways, and an adequate public facilities determination has been made in accordance with Division Seven.</a:t>
            </a:r>
          </a:p>
          <a:p>
            <a:pPr marL="0" indent="0" fontAlgn="base" hangingPunct="0">
              <a:buNone/>
            </a:pPr>
            <a:r>
              <a:rPr lang="en-US" sz="2000" dirty="0"/>
              <a:t>3. </a:t>
            </a:r>
            <a:r>
              <a:rPr lang="en-US" sz="2000" u="sng" dirty="0"/>
              <a:t>Site Suitability.</a:t>
            </a:r>
            <a:r>
              <a:rPr lang="en-US" sz="2000" dirty="0"/>
              <a:t>  That the site is physically suitable for outdoor sports and recreation, grading and for the intensity of such a development.</a:t>
            </a:r>
          </a:p>
          <a:p>
            <a:pPr marL="0" indent="0" fontAlgn="base" hangingPunct="0">
              <a:buNone/>
            </a:pPr>
            <a:r>
              <a:rPr lang="en-US" sz="2000" dirty="0"/>
              <a:t>4. </a:t>
            </a:r>
            <a:r>
              <a:rPr lang="en-US" sz="2000" u="sng" dirty="0"/>
              <a:t>Issuance Not Detrimental.</a:t>
            </a:r>
            <a:r>
              <a:rPr lang="en-US" sz="2000" dirty="0"/>
              <a:t>  That issuance of the permit will not be significantly detrimental to the public health, safety or welfare; injurious to the property or improvements of adjacent properties; or detrimental to the character of the surrounding area.</a:t>
            </a:r>
          </a:p>
          <a:p>
            <a:pPr marL="0" indent="0" fontAlgn="base" hangingPunct="0">
              <a:buNone/>
            </a:pPr>
            <a:r>
              <a:rPr lang="en-US" sz="2000" dirty="0"/>
              <a:t>5. </a:t>
            </a:r>
            <a:r>
              <a:rPr lang="en-US" sz="2000" u="sng" dirty="0"/>
              <a:t>Effect on a Military Installation.</a:t>
            </a:r>
            <a:r>
              <a:rPr lang="en-US" sz="2000" dirty="0"/>
              <a:t>  Issuance of the permit will not have a detrimental effect on the location, purpose or mission of the military installation.</a:t>
            </a:r>
          </a:p>
          <a:p>
            <a:pPr marL="0" indent="-514350" hangingPunct="0">
              <a:buFont typeface="+mj-lt"/>
              <a:buAutoNum type="arabicPeriod"/>
            </a:pPr>
            <a:endParaRPr lang="en-US" sz="2000" dirty="0"/>
          </a:p>
        </p:txBody>
      </p:sp>
    </p:spTree>
    <p:extLst>
      <p:ext uri="{BB962C8B-B14F-4D97-AF65-F5344CB8AC3E}">
        <p14:creationId xmlns:p14="http://schemas.microsoft.com/office/powerpoint/2010/main" val="379900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dirty="0" smtClean="0"/>
              <a:t>Special Us Permit Findings</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marL="0" indent="0" fontAlgn="base" hangingPunct="0">
              <a:buNone/>
            </a:pPr>
            <a:r>
              <a:rPr lang="en-US" sz="4000" dirty="0"/>
              <a:t>Staff is able to make all </a:t>
            </a:r>
            <a:r>
              <a:rPr lang="en-US" sz="4000" dirty="0" smtClean="0"/>
              <a:t>the required </a:t>
            </a:r>
            <a:r>
              <a:rPr lang="en-US" sz="4000" dirty="0"/>
              <a:t>findings, as detailed in the staff report on </a:t>
            </a:r>
            <a:r>
              <a:rPr lang="en-US" sz="4000" dirty="0" smtClean="0"/>
              <a:t>Page 13-14</a:t>
            </a:r>
            <a:endParaRPr lang="en-US" sz="4000" dirty="0"/>
          </a:p>
        </p:txBody>
      </p:sp>
    </p:spTree>
    <p:extLst>
      <p:ext uri="{BB962C8B-B14F-4D97-AF65-F5344CB8AC3E}">
        <p14:creationId xmlns:p14="http://schemas.microsoft.com/office/powerpoint/2010/main" val="127209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228600" y="1066800"/>
            <a:ext cx="8534400" cy="4724400"/>
          </a:xfrm>
        </p:spPr>
        <p:txBody>
          <a:bodyPr>
            <a:normAutofit fontScale="92500"/>
          </a:bodyPr>
          <a:lstStyle/>
          <a:p>
            <a:pPr marL="0" indent="0">
              <a:lnSpc>
                <a:spcPct val="120000"/>
              </a:lnSpc>
              <a:buNone/>
            </a:pPr>
            <a:r>
              <a:rPr lang="en-US" dirty="0"/>
              <a:t>I move that, after giving reasoned consideration to the information contained in the staff report and information received during the public hearing, the Washoe County Board of Adjustment approve Special Use Permit Case Number </a:t>
            </a:r>
            <a:r>
              <a:rPr lang="en-US" dirty="0" smtClean="0"/>
              <a:t>WSUP18-0016 </a:t>
            </a:r>
            <a:r>
              <a:rPr lang="en-US" dirty="0"/>
              <a:t>with conditions included in </a:t>
            </a:r>
            <a:r>
              <a:rPr lang="en-US"/>
              <a:t>Exhibit </a:t>
            </a:r>
            <a:r>
              <a:rPr lang="en-US" smtClean="0"/>
              <a:t>A, </a:t>
            </a:r>
            <a:r>
              <a:rPr lang="en-US" dirty="0"/>
              <a:t>having made all findings in accordance with Washoe County Code Section 110.810.30</a:t>
            </a:r>
          </a:p>
        </p:txBody>
      </p:sp>
    </p:spTree>
    <p:extLst>
      <p:ext uri="{BB962C8B-B14F-4D97-AF65-F5344CB8AC3E}">
        <p14:creationId xmlns:p14="http://schemas.microsoft.com/office/powerpoint/2010/main" val="385569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special use permit </a:t>
            </a:r>
            <a:r>
              <a:rPr lang="en-US" dirty="0" smtClean="0"/>
              <a:t>also includes </a:t>
            </a:r>
            <a:r>
              <a:rPr lang="en-US" dirty="0"/>
              <a:t>grading of approximately 13 acres of the </a:t>
            </a:r>
            <a:r>
              <a:rPr lang="en-US" dirty="0" smtClean="0"/>
              <a:t>149 </a:t>
            </a:r>
            <a:r>
              <a:rPr lang="en-US" dirty="0"/>
              <a:t>acre site with </a:t>
            </a:r>
            <a:r>
              <a:rPr lang="en-US" dirty="0" smtClean="0"/>
              <a:t>33,100 </a:t>
            </a:r>
            <a:r>
              <a:rPr lang="en-US" dirty="0"/>
              <a:t>cubic yards of cut and </a:t>
            </a:r>
            <a:r>
              <a:rPr lang="en-US" dirty="0" smtClean="0"/>
              <a:t>29,800 </a:t>
            </a:r>
            <a:r>
              <a:rPr lang="en-US" dirty="0"/>
              <a:t>cubic yards of fill </a:t>
            </a:r>
            <a:r>
              <a:rPr lang="en-US" dirty="0" smtClean="0"/>
              <a:t>and to </a:t>
            </a:r>
            <a:r>
              <a:rPr lang="en-US" dirty="0"/>
              <a:t>allow slopes greater than 10 feet in height for re-grading and re-contouring for the </a:t>
            </a:r>
            <a:r>
              <a:rPr lang="en-US" dirty="0" smtClean="0"/>
              <a:t>proposed </a:t>
            </a:r>
            <a:r>
              <a:rPr lang="en-US" dirty="0"/>
              <a:t>outdoor sports and recreation facilities.</a:t>
            </a:r>
          </a:p>
        </p:txBody>
      </p:sp>
      <p:sp>
        <p:nvSpPr>
          <p:cNvPr id="3" name="Title 2"/>
          <p:cNvSpPr>
            <a:spLocks noGrp="1"/>
          </p:cNvSpPr>
          <p:nvPr>
            <p:ph type="title"/>
          </p:nvPr>
        </p:nvSpPr>
        <p:spPr/>
        <p:txBody>
          <a:bodyPr/>
          <a:lstStyle/>
          <a:p>
            <a:r>
              <a:rPr lang="en-US" dirty="0" smtClean="0"/>
              <a:t>Request</a:t>
            </a:r>
            <a:endParaRPr lang="en-US" dirty="0"/>
          </a:p>
        </p:txBody>
      </p:sp>
    </p:spTree>
    <p:extLst>
      <p:ext uri="{BB962C8B-B14F-4D97-AF65-F5344CB8AC3E}">
        <p14:creationId xmlns:p14="http://schemas.microsoft.com/office/powerpoint/2010/main" val="152397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Community Development Department\Boards and Commissions\Board of Adjustment\BOA Cases\2018 Cases\WSUP18-0016 Club at Arrowcreek\Staff Report\Vicinity Map.jpg"/>
          <p:cNvPicPr>
            <a:picLocks noGrp="1"/>
          </p:cNvPicPr>
          <p:nvPr>
            <p:ph idx="1"/>
          </p:nvPr>
        </p:nvPicPr>
        <p:blipFill rotWithShape="1">
          <a:blip r:embed="rId2">
            <a:extLst>
              <a:ext uri="{28A0092B-C50C-407E-A947-70E740481C1C}">
                <a14:useLocalDpi xmlns:a14="http://schemas.microsoft.com/office/drawing/2010/main" val="0"/>
              </a:ext>
            </a:extLst>
          </a:blip>
          <a:srcRect l="3607" t="1359" r="4786" b="15321"/>
          <a:stretch/>
        </p:blipFill>
        <p:spPr bwMode="auto">
          <a:xfrm>
            <a:off x="2094614" y="106326"/>
            <a:ext cx="4816549" cy="6523074"/>
          </a:xfrm>
          <a:prstGeom prst="rect">
            <a:avLst/>
          </a:prstGeom>
          <a:noFill/>
          <a:ln>
            <a:noFill/>
          </a:ln>
        </p:spPr>
      </p:pic>
    </p:spTree>
    <p:extLst>
      <p:ext uri="{BB962C8B-B14F-4D97-AF65-F5344CB8AC3E}">
        <p14:creationId xmlns:p14="http://schemas.microsoft.com/office/powerpoint/2010/main" val="165793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68" y="901798"/>
            <a:ext cx="8895332" cy="580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12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Club </a:t>
            </a:r>
            <a:r>
              <a:rPr lang="en-US" dirty="0"/>
              <a:t>at ArrowCreek is located in the </a:t>
            </a:r>
            <a:r>
              <a:rPr lang="en-US" dirty="0" err="1" smtClean="0"/>
              <a:t>ArrowCreek</a:t>
            </a:r>
            <a:r>
              <a:rPr lang="en-US" dirty="0" smtClean="0"/>
              <a:t> </a:t>
            </a:r>
            <a:r>
              <a:rPr lang="en-US" dirty="0"/>
              <a:t>Master Planned Community, which was originally approved in 1999 </a:t>
            </a:r>
            <a:endParaRPr lang="en-US" dirty="0" smtClean="0"/>
          </a:p>
          <a:p>
            <a:r>
              <a:rPr lang="en-US" dirty="0" smtClean="0"/>
              <a:t>The Club at </a:t>
            </a:r>
            <a:r>
              <a:rPr lang="en-US" dirty="0" err="1" smtClean="0"/>
              <a:t>ArrowCreek</a:t>
            </a:r>
            <a:r>
              <a:rPr lang="en-US" dirty="0" smtClean="0"/>
              <a:t> </a:t>
            </a:r>
            <a:r>
              <a:rPr lang="en-US" dirty="0" smtClean="0"/>
              <a:t>was formed in 2000 when the two 18-hole golf courses were separated from the existing Club.</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300005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Club at </a:t>
            </a:r>
            <a:r>
              <a:rPr lang="en-US" dirty="0" err="1" smtClean="0"/>
              <a:t>ArrowCreek</a:t>
            </a:r>
            <a:r>
              <a:rPr lang="en-US" dirty="0" smtClean="0"/>
              <a:t> </a:t>
            </a:r>
            <a:r>
              <a:rPr lang="en-US" dirty="0"/>
              <a:t>is a member only facility with two 18-hole golf </a:t>
            </a:r>
            <a:r>
              <a:rPr lang="en-US" dirty="0" smtClean="0"/>
              <a:t>courses, </a:t>
            </a:r>
            <a:r>
              <a:rPr lang="en-US" dirty="0"/>
              <a:t>club house with </a:t>
            </a:r>
            <a:r>
              <a:rPr lang="en-US" dirty="0" smtClean="0"/>
              <a:t>dining, a driving </a:t>
            </a:r>
            <a:r>
              <a:rPr lang="en-US" dirty="0" smtClean="0"/>
              <a:t>range, </a:t>
            </a:r>
            <a:r>
              <a:rPr lang="en-US" dirty="0" smtClean="0"/>
              <a:t>and putting green</a:t>
            </a:r>
          </a:p>
          <a:p>
            <a:r>
              <a:rPr lang="en-US" dirty="0" smtClean="0"/>
              <a:t>The adjacent </a:t>
            </a:r>
            <a:r>
              <a:rPr lang="en-US" dirty="0" err="1" smtClean="0"/>
              <a:t>ArrowCreek</a:t>
            </a:r>
            <a:r>
              <a:rPr lang="en-US" dirty="0" smtClean="0"/>
              <a:t> </a:t>
            </a:r>
            <a:r>
              <a:rPr lang="en-US" dirty="0" smtClean="0"/>
              <a:t>Resident Club facilities </a:t>
            </a:r>
            <a:r>
              <a:rPr lang="en-US" dirty="0"/>
              <a:t>includes a club house, swimming pools, courts for </a:t>
            </a:r>
            <a:r>
              <a:rPr lang="en-US" dirty="0" smtClean="0"/>
              <a:t>tennis and </a:t>
            </a:r>
            <a:r>
              <a:rPr lang="en-US" dirty="0"/>
              <a:t>pickle </a:t>
            </a:r>
            <a:r>
              <a:rPr lang="en-US" dirty="0" smtClean="0"/>
              <a:t>ball, </a:t>
            </a:r>
            <a:r>
              <a:rPr lang="en-US" dirty="0"/>
              <a:t>basketball courts, and other </a:t>
            </a:r>
            <a:r>
              <a:rPr lang="en-US" dirty="0" smtClean="0"/>
              <a:t>facilities.</a:t>
            </a:r>
          </a:p>
        </p:txBody>
      </p:sp>
      <p:sp>
        <p:nvSpPr>
          <p:cNvPr id="3" name="Title 2"/>
          <p:cNvSpPr>
            <a:spLocks noGrp="1"/>
          </p:cNvSpPr>
          <p:nvPr>
            <p:ph type="title"/>
          </p:nvPr>
        </p:nvSpPr>
        <p:spPr/>
        <p:txBody>
          <a:bodyPr/>
          <a:lstStyle/>
          <a:p>
            <a:r>
              <a:rPr lang="en-US" dirty="0" smtClean="0"/>
              <a:t>Background </a:t>
            </a:r>
            <a:endParaRPr lang="en-US" dirty="0"/>
          </a:p>
        </p:txBody>
      </p:sp>
    </p:spTree>
    <p:extLst>
      <p:ext uri="{BB962C8B-B14F-4D97-AF65-F5344CB8AC3E}">
        <p14:creationId xmlns:p14="http://schemas.microsoft.com/office/powerpoint/2010/main" val="204992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site has a regulatory zoning of Low </a:t>
            </a:r>
            <a:r>
              <a:rPr lang="en-US" dirty="0"/>
              <a:t>Density Suburban (LDS) and High Density Rural (HDR), which requires a special use permit to expand outdoor sports and recreation use </a:t>
            </a:r>
            <a:endParaRPr lang="en-US" dirty="0" smtClean="0"/>
          </a:p>
          <a:p>
            <a:r>
              <a:rPr lang="en-US" dirty="0" smtClean="0"/>
              <a:t>The </a:t>
            </a:r>
            <a:r>
              <a:rPr lang="en-US" dirty="0"/>
              <a:t>applicant indicates that the new recreational uses will enhance the </a:t>
            </a:r>
            <a:r>
              <a:rPr lang="en-US" dirty="0" smtClean="0"/>
              <a:t>facility and make the Club </a:t>
            </a:r>
            <a:r>
              <a:rPr lang="en-US" dirty="0"/>
              <a:t>more versatile and attractive to existing members and potentially to new members.</a:t>
            </a:r>
          </a:p>
          <a:p>
            <a:endParaRPr lang="en-US" dirty="0"/>
          </a:p>
        </p:txBody>
      </p:sp>
      <p:sp>
        <p:nvSpPr>
          <p:cNvPr id="3" name="Title 2"/>
          <p:cNvSpPr>
            <a:spLocks noGrp="1"/>
          </p:cNvSpPr>
          <p:nvPr>
            <p:ph type="title"/>
          </p:nvPr>
        </p:nvSpPr>
        <p:spPr>
          <a:xfrm>
            <a:off x="1219200" y="76200"/>
            <a:ext cx="7620000" cy="914400"/>
          </a:xfrm>
        </p:spPr>
        <p:txBody>
          <a:bodyPr/>
          <a:lstStyle/>
          <a:p>
            <a:r>
              <a:rPr lang="en-US" dirty="0" smtClean="0"/>
              <a:t>Background</a:t>
            </a:r>
            <a:endParaRPr lang="en-US" dirty="0"/>
          </a:p>
        </p:txBody>
      </p:sp>
    </p:spTree>
    <p:extLst>
      <p:ext uri="{BB962C8B-B14F-4D97-AF65-F5344CB8AC3E}">
        <p14:creationId xmlns:p14="http://schemas.microsoft.com/office/powerpoint/2010/main" val="198785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13853" y="-1"/>
            <a:ext cx="5777548" cy="6705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3429315"/>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a94d8b85-37e1-4d17-8d55-8b7d207932bb"/>
    <ds:schemaRef ds:uri="http://schemas.microsoft.com/sharepoint/v3/fields"/>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2411</TotalTime>
  <Words>858</Words>
  <Application>Microsoft Office PowerPoint</Application>
  <PresentationFormat>On-screen Show (4:3)</PresentationFormat>
  <Paragraphs>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PowerPoint_Template_2015</vt:lpstr>
      <vt:lpstr>WSUP18-0016 The Club at ArrowCreek Grading </vt:lpstr>
      <vt:lpstr>Request</vt:lpstr>
      <vt:lpstr>Request</vt:lpstr>
      <vt:lpstr>PowerPoint Presentation</vt:lpstr>
      <vt:lpstr>Location</vt:lpstr>
      <vt:lpstr>Background</vt:lpstr>
      <vt:lpstr>Background </vt:lpstr>
      <vt:lpstr>Background</vt:lpstr>
      <vt:lpstr>PowerPoint Presentation</vt:lpstr>
      <vt:lpstr>PowerPoint Presentation</vt:lpstr>
      <vt:lpstr>Background</vt:lpstr>
      <vt:lpstr>PowerPoint Presentation</vt:lpstr>
      <vt:lpstr>PowerPoint Presentation</vt:lpstr>
      <vt:lpstr>Analysis</vt:lpstr>
      <vt:lpstr>Analysis</vt:lpstr>
      <vt:lpstr>Analysis</vt:lpstr>
      <vt:lpstr>Public Notice &amp; CAB</vt:lpstr>
      <vt:lpstr>PowerPoint Presentation</vt:lpstr>
      <vt:lpstr>Reviewing Agencies</vt:lpstr>
      <vt:lpstr>Special Use Permit  Findings</vt:lpstr>
      <vt:lpstr>Special Us Permit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93</cp:revision>
  <cp:lastPrinted>2018-09-05T18:37:41Z</cp:lastPrinted>
  <dcterms:created xsi:type="dcterms:W3CDTF">2015-09-25T21:46:02Z</dcterms:created>
  <dcterms:modified xsi:type="dcterms:W3CDTF">2018-09-05T18:44:31Z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